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slideLayout" Target="../slideLayouts/slideLayout11.xml"/><Relationship Id="rId4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slideLayout" Target="../slideLayouts/slideLayout4.xml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slideLayout" Target="../slideLayouts/slideLayout5.xml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slideLayout" Target="../slideLayouts/slideLayout8.xml"/><Relationship Id="rId7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slideLayout" Target="../slideLayouts/slideLayout9.xml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slideLayout" Target="../slideLayouts/slideLayout10.xml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848" y="3457456"/>
            <a:ext cx="4868704" cy="1314569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350437" y="1497687"/>
            <a:ext cx="7415927" cy="30060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7850"/>
              </a:lnSpc>
              <a:buNone/>
            </a:pPr>
            <a:r>
              <a:rPr lang="en-US" sz="6300" spc="-126" kern="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CorelDRAW: Vektor Qrafikasının Güclü Aləti</a:t>
            </a:r>
            <a:endParaRPr lang="en-US" sz="6300" dirty="0"/>
          </a:p>
        </p:txBody>
      </p:sp>
      <p:sp>
        <p:nvSpPr>
          <p:cNvPr id="5" name="Text 1"/>
          <p:cNvSpPr/>
          <p:nvPr/>
        </p:nvSpPr>
        <p:spPr>
          <a:xfrm>
            <a:off x="6350437" y="4874062"/>
            <a:ext cx="7415927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spc="-39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CorelDRAW, Kanadada yaradılan və vektor qrafika sahəsində geniş istifadə olunan bir proqramdır. İlk versiyası 1989-cu ildə təqdim edilmiş və indiyədək bir çox təkmilləşdirmələr aparılmışdır.</a:t>
            </a:r>
            <a:endParaRPr lang="en-US" sz="1900" dirty="0"/>
          </a:p>
        </p:txBody>
      </p:sp>
      <p:sp>
        <p:nvSpPr>
          <p:cNvPr id="6" name="Text 2"/>
          <p:cNvSpPr/>
          <p:nvPr/>
        </p:nvSpPr>
        <p:spPr>
          <a:xfrm>
            <a:off x="6350437" y="6336863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b="1" spc="-39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Mirtalib Emirli</a:t>
            </a:r>
            <a:endParaRPr lang="en-US" sz="19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2729" y="2800112"/>
            <a:ext cx="4868942" cy="2629257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64037" y="713899"/>
            <a:ext cx="5916454" cy="726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700"/>
              </a:lnSpc>
              <a:buNone/>
            </a:pPr>
            <a:r>
              <a:rPr lang="en-US" sz="4550" spc="-91" kern="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CorelDRAW-ın Gələcəyi</a:t>
            </a:r>
            <a:endParaRPr lang="en-US" sz="4550" dirty="0"/>
          </a:p>
        </p:txBody>
      </p:sp>
      <p:sp>
        <p:nvSpPr>
          <p:cNvPr id="5" name="Shape 1"/>
          <p:cNvSpPr/>
          <p:nvPr/>
        </p:nvSpPr>
        <p:spPr>
          <a:xfrm>
            <a:off x="864037" y="1810226"/>
            <a:ext cx="7415927" cy="5705475"/>
          </a:xfrm>
          <a:prstGeom prst="roundRect">
            <a:avLst>
              <a:gd name="adj" fmla="val 1817"/>
            </a:avLst>
          </a:prstGeom>
          <a:noFill/>
          <a:ln w="1524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6" name="Shape 2"/>
          <p:cNvSpPr/>
          <p:nvPr/>
        </p:nvSpPr>
        <p:spPr>
          <a:xfrm>
            <a:off x="879277" y="1825466"/>
            <a:ext cx="7385447" cy="149661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7" name="Text 3"/>
          <p:cNvSpPr/>
          <p:nvPr/>
        </p:nvSpPr>
        <p:spPr>
          <a:xfrm>
            <a:off x="1126093" y="1981200"/>
            <a:ext cx="319528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spc="-39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Yeni Texnologiyalar</a:t>
            </a:r>
            <a:endParaRPr lang="en-US" sz="1900" dirty="0"/>
          </a:p>
        </p:txBody>
      </p:sp>
      <p:sp>
        <p:nvSpPr>
          <p:cNvPr id="8" name="Text 4"/>
          <p:cNvSpPr/>
          <p:nvPr/>
        </p:nvSpPr>
        <p:spPr>
          <a:xfrm>
            <a:off x="4822627" y="1981200"/>
            <a:ext cx="3195280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spc="-39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CorelDRAW son illərdə daha çox AI (Süni İntellekt) vasitələri təqdim edir.</a:t>
            </a:r>
            <a:endParaRPr lang="en-US" sz="1900" dirty="0"/>
          </a:p>
        </p:txBody>
      </p:sp>
      <p:sp>
        <p:nvSpPr>
          <p:cNvPr id="9" name="Shape 5"/>
          <p:cNvSpPr/>
          <p:nvPr/>
        </p:nvSpPr>
        <p:spPr>
          <a:xfrm>
            <a:off x="879277" y="3322082"/>
            <a:ext cx="7385447" cy="1891665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6"/>
          <p:cNvSpPr/>
          <p:nvPr/>
        </p:nvSpPr>
        <p:spPr>
          <a:xfrm>
            <a:off x="1126093" y="3477816"/>
            <a:ext cx="319528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spc="-39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Təkmilləşdirilmiş Funksiyalar</a:t>
            </a:r>
            <a:endParaRPr lang="en-US" sz="1900" dirty="0"/>
          </a:p>
        </p:txBody>
      </p:sp>
      <p:sp>
        <p:nvSpPr>
          <p:cNvPr id="11" name="Text 7"/>
          <p:cNvSpPr/>
          <p:nvPr/>
        </p:nvSpPr>
        <p:spPr>
          <a:xfrm>
            <a:off x="4822627" y="3477816"/>
            <a:ext cx="3195280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spc="-39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Rəng harmoniyası alətləri, avtomatik obyekt aşkarlama və tək toxunuşla düzəlişlər kimi yeni xüsusiyyətlər əlavə edilir.</a:t>
            </a:r>
            <a:endParaRPr lang="en-US" sz="1900" dirty="0"/>
          </a:p>
        </p:txBody>
      </p:sp>
      <p:sp>
        <p:nvSpPr>
          <p:cNvPr id="12" name="Shape 8"/>
          <p:cNvSpPr/>
          <p:nvPr/>
        </p:nvSpPr>
        <p:spPr>
          <a:xfrm>
            <a:off x="879277" y="5213747"/>
            <a:ext cx="7385447" cy="228671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3" name="Text 9"/>
          <p:cNvSpPr/>
          <p:nvPr/>
        </p:nvSpPr>
        <p:spPr>
          <a:xfrm>
            <a:off x="1126093" y="5369481"/>
            <a:ext cx="319528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spc="-39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Gələcək İnkişaf</a:t>
            </a:r>
            <a:endParaRPr lang="en-US" sz="1900" dirty="0"/>
          </a:p>
        </p:txBody>
      </p:sp>
      <p:sp>
        <p:nvSpPr>
          <p:cNvPr id="14" name="Text 10"/>
          <p:cNvSpPr/>
          <p:nvPr/>
        </p:nvSpPr>
        <p:spPr>
          <a:xfrm>
            <a:off x="4822627" y="5369481"/>
            <a:ext cx="3195280" cy="19752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spc="-39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CorelDRAW vektor qrafikası sahəsində davamlı təkmilləşdirilmə və yenilikçi funksiyalar təqdim etməyə davam edəcək.</a:t>
            </a:r>
            <a:endParaRPr lang="en-US" sz="19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68693" y="1508760"/>
            <a:ext cx="9521904" cy="726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700"/>
              </a:lnSpc>
              <a:buNone/>
            </a:pPr>
            <a:r>
              <a:rPr lang="en-US" sz="4550" spc="-91" kern="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Tərkib Hissələri və Əsas Xüsusiyyətlər</a:t>
            </a:r>
            <a:endParaRPr lang="en-US" sz="4550" dirty="0"/>
          </a:p>
        </p:txBody>
      </p:sp>
      <p:sp>
        <p:nvSpPr>
          <p:cNvPr id="3" name="Text 1"/>
          <p:cNvSpPr/>
          <p:nvPr/>
        </p:nvSpPr>
        <p:spPr>
          <a:xfrm>
            <a:off x="968693" y="2851904"/>
            <a:ext cx="2904530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2250" spc="-46" kern="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Tərkib Hissələri</a:t>
            </a:r>
            <a:endParaRPr lang="en-US" sz="2250" dirty="0"/>
          </a:p>
        </p:txBody>
      </p:sp>
      <p:sp>
        <p:nvSpPr>
          <p:cNvPr id="4" name="Text 2"/>
          <p:cNvSpPr/>
          <p:nvPr/>
        </p:nvSpPr>
        <p:spPr>
          <a:xfrm>
            <a:off x="968693" y="3461861"/>
            <a:ext cx="3828931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spc="-39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CorelDRAW: Vektor qrafik redaktoru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968693" y="4079081"/>
            <a:ext cx="3828931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spc="-39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CorelPhotoPaint: Rastr şəkillərini redaktə etmək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968693" y="5091351"/>
            <a:ext cx="3828931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spc="-39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CorelCapture: Ekran şəkillərini çəkmək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968693" y="5708571"/>
            <a:ext cx="3828931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spc="-39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CorelTrace: Rastr şəkilləri vektor təsvirlərə çevirmək</a:t>
            </a:r>
            <a:endParaRPr lang="en-US" sz="1900" dirty="0"/>
          </a:p>
        </p:txBody>
      </p:sp>
      <p:sp>
        <p:nvSpPr>
          <p:cNvPr id="8" name="Text 6"/>
          <p:cNvSpPr/>
          <p:nvPr/>
        </p:nvSpPr>
        <p:spPr>
          <a:xfrm>
            <a:off x="5407462" y="2851904"/>
            <a:ext cx="2904530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2250" spc="-46" kern="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Əsas Xüsusiyyətlər</a:t>
            </a:r>
            <a:endParaRPr lang="en-US" sz="2250" dirty="0"/>
          </a:p>
        </p:txBody>
      </p:sp>
      <p:sp>
        <p:nvSpPr>
          <p:cNvPr id="9" name="Text 7"/>
          <p:cNvSpPr/>
          <p:nvPr/>
        </p:nvSpPr>
        <p:spPr>
          <a:xfrm>
            <a:off x="5407462" y="3461861"/>
            <a:ext cx="3828931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spc="-39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Vektor qrafikası ilə işləmək</a:t>
            </a:r>
            <a:endParaRPr lang="en-US" sz="1900" dirty="0"/>
          </a:p>
        </p:txBody>
      </p:sp>
      <p:sp>
        <p:nvSpPr>
          <p:cNvPr id="10" name="Text 8"/>
          <p:cNvSpPr/>
          <p:nvPr/>
        </p:nvSpPr>
        <p:spPr>
          <a:xfrm>
            <a:off x="5407462" y="4079081"/>
            <a:ext cx="3828931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spc="-39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Həndəsi fiqurlar, əyrilər və redaktə imkanları</a:t>
            </a:r>
            <a:endParaRPr lang="en-US" sz="1900" dirty="0"/>
          </a:p>
        </p:txBody>
      </p:sp>
      <p:sp>
        <p:nvSpPr>
          <p:cNvPr id="11" name="Text 9"/>
          <p:cNvSpPr/>
          <p:nvPr/>
        </p:nvSpPr>
        <p:spPr>
          <a:xfrm>
            <a:off x="5407462" y="5091351"/>
            <a:ext cx="3828931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spc="-39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Xüsusi effektlər və mətnlə iş</a:t>
            </a:r>
            <a:endParaRPr lang="en-US" sz="1900" dirty="0"/>
          </a:p>
        </p:txBody>
      </p:sp>
      <p:sp>
        <p:nvSpPr>
          <p:cNvPr id="12" name="Text 10"/>
          <p:cNvSpPr/>
          <p:nvPr/>
        </p:nvSpPr>
        <p:spPr>
          <a:xfrm>
            <a:off x="9846231" y="2851904"/>
            <a:ext cx="2904530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2250" spc="-46" kern="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İş Alətləri</a:t>
            </a:r>
            <a:endParaRPr lang="en-US" sz="2250" dirty="0"/>
          </a:p>
        </p:txBody>
      </p:sp>
      <p:sp>
        <p:nvSpPr>
          <p:cNvPr id="13" name="Text 11"/>
          <p:cNvSpPr/>
          <p:nvPr/>
        </p:nvSpPr>
        <p:spPr>
          <a:xfrm>
            <a:off x="9846231" y="3461861"/>
            <a:ext cx="3828931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spc="-39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Rəng palitrasının genişliyi</a:t>
            </a:r>
            <a:endParaRPr lang="en-US" sz="1900" dirty="0"/>
          </a:p>
        </p:txBody>
      </p:sp>
      <p:sp>
        <p:nvSpPr>
          <p:cNvPr id="14" name="Text 12"/>
          <p:cNvSpPr/>
          <p:nvPr/>
        </p:nvSpPr>
        <p:spPr>
          <a:xfrm>
            <a:off x="9846231" y="4079081"/>
            <a:ext cx="3828931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spc="-39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Gradient və naxışla rəngləmə</a:t>
            </a:r>
            <a:endParaRPr lang="en-US" sz="1900" dirty="0"/>
          </a:p>
        </p:txBody>
      </p:sp>
      <p:sp>
        <p:nvSpPr>
          <p:cNvPr id="15" name="Text 13"/>
          <p:cNvSpPr/>
          <p:nvPr/>
        </p:nvSpPr>
        <p:spPr>
          <a:xfrm>
            <a:off x="9846231" y="4696301"/>
            <a:ext cx="3828931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spc="-39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Alətlər lövhəsi və intellektual interfeys</a:t>
            </a:r>
            <a:endParaRPr lang="en-US" sz="19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30861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9268" y="308610"/>
            <a:ext cx="3491865" cy="246888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968693" y="3941088"/>
            <a:ext cx="6515814" cy="726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700"/>
              </a:lnSpc>
              <a:buNone/>
            </a:pPr>
            <a:r>
              <a:rPr lang="en-US" sz="4550" spc="-91" kern="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Peşəkar Dizayn İmkanları</a:t>
            </a:r>
            <a:endParaRPr lang="en-US" sz="4550" dirty="0"/>
          </a:p>
        </p:txBody>
      </p:sp>
      <p:sp>
        <p:nvSpPr>
          <p:cNvPr id="5" name="Shape 1"/>
          <p:cNvSpPr/>
          <p:nvPr/>
        </p:nvSpPr>
        <p:spPr>
          <a:xfrm>
            <a:off x="968693" y="5315069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F0D4F7"/>
          </a:solidFill>
          <a:ln w="15240">
            <a:solidFill>
              <a:srgbClr val="D6BADD"/>
            </a:solidFill>
            <a:prstDash val="solid"/>
          </a:ln>
        </p:spPr>
      </p:sp>
      <p:sp>
        <p:nvSpPr>
          <p:cNvPr id="6" name="Text 2"/>
          <p:cNvSpPr/>
          <p:nvPr/>
        </p:nvSpPr>
        <p:spPr>
          <a:xfrm>
            <a:off x="1159193" y="5418534"/>
            <a:ext cx="174308" cy="3484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2700" spc="-55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1</a:t>
            </a:r>
            <a:endParaRPr lang="en-US" sz="2700" dirty="0"/>
          </a:p>
        </p:txBody>
      </p:sp>
      <p:sp>
        <p:nvSpPr>
          <p:cNvPr id="7" name="Text 3"/>
          <p:cNvSpPr/>
          <p:nvPr/>
        </p:nvSpPr>
        <p:spPr>
          <a:xfrm>
            <a:off x="1770936" y="5315069"/>
            <a:ext cx="2904530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2250" spc="-46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Rəng Palitrası</a:t>
            </a:r>
            <a:endParaRPr lang="en-US" sz="2250" dirty="0"/>
          </a:p>
        </p:txBody>
      </p:sp>
      <p:sp>
        <p:nvSpPr>
          <p:cNvPr id="8" name="Text 4"/>
          <p:cNvSpPr/>
          <p:nvPr/>
        </p:nvSpPr>
        <p:spPr>
          <a:xfrm>
            <a:off x="1770936" y="5826323"/>
            <a:ext cx="3264218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spc="-39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Geniş rəng seçimi və peşəkar rəssamlar üçün fiksə edilmiş palitra</a:t>
            </a:r>
            <a:endParaRPr lang="en-US" sz="1900" dirty="0"/>
          </a:p>
        </p:txBody>
      </p:sp>
      <p:sp>
        <p:nvSpPr>
          <p:cNvPr id="9" name="Shape 5"/>
          <p:cNvSpPr/>
          <p:nvPr/>
        </p:nvSpPr>
        <p:spPr>
          <a:xfrm>
            <a:off x="5281970" y="5315069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F0D4F7"/>
          </a:solidFill>
          <a:ln w="15240">
            <a:solidFill>
              <a:srgbClr val="D6BADD"/>
            </a:solidFill>
            <a:prstDash val="solid"/>
          </a:ln>
        </p:spPr>
      </p:sp>
      <p:sp>
        <p:nvSpPr>
          <p:cNvPr id="10" name="Text 6"/>
          <p:cNvSpPr/>
          <p:nvPr/>
        </p:nvSpPr>
        <p:spPr>
          <a:xfrm>
            <a:off x="5472470" y="5418534"/>
            <a:ext cx="174308" cy="3484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2700" spc="-55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2</a:t>
            </a:r>
            <a:endParaRPr lang="en-US" sz="2700" dirty="0"/>
          </a:p>
        </p:txBody>
      </p:sp>
      <p:sp>
        <p:nvSpPr>
          <p:cNvPr id="11" name="Text 7"/>
          <p:cNvSpPr/>
          <p:nvPr/>
        </p:nvSpPr>
        <p:spPr>
          <a:xfrm>
            <a:off x="6084213" y="5315069"/>
            <a:ext cx="3264218" cy="7262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2250" spc="-46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Gradient və Naxışla Rəngləmə</a:t>
            </a:r>
            <a:endParaRPr lang="en-US" sz="2250" dirty="0"/>
          </a:p>
        </p:txBody>
      </p:sp>
      <p:sp>
        <p:nvSpPr>
          <p:cNvPr id="12" name="Text 8"/>
          <p:cNvSpPr/>
          <p:nvPr/>
        </p:nvSpPr>
        <p:spPr>
          <a:xfrm>
            <a:off x="6084213" y="6189464"/>
            <a:ext cx="3264218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spc="-39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Daha real təsvirlər yaratmaq üçün rəng keçidləri və teksturalı rəngləmə</a:t>
            </a:r>
            <a:endParaRPr lang="en-US" sz="1900" dirty="0"/>
          </a:p>
        </p:txBody>
      </p:sp>
      <p:sp>
        <p:nvSpPr>
          <p:cNvPr id="13" name="Shape 9"/>
          <p:cNvSpPr/>
          <p:nvPr/>
        </p:nvSpPr>
        <p:spPr>
          <a:xfrm>
            <a:off x="9595247" y="5315069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F0D4F7"/>
          </a:solidFill>
          <a:ln w="15240">
            <a:solidFill>
              <a:srgbClr val="D6BADD"/>
            </a:solidFill>
            <a:prstDash val="solid"/>
          </a:ln>
        </p:spPr>
      </p:sp>
      <p:sp>
        <p:nvSpPr>
          <p:cNvPr id="14" name="Text 10"/>
          <p:cNvSpPr/>
          <p:nvPr/>
        </p:nvSpPr>
        <p:spPr>
          <a:xfrm>
            <a:off x="9785747" y="5418534"/>
            <a:ext cx="174308" cy="3484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2700" spc="-55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3</a:t>
            </a:r>
            <a:endParaRPr lang="en-US" sz="2700" dirty="0"/>
          </a:p>
        </p:txBody>
      </p:sp>
      <p:sp>
        <p:nvSpPr>
          <p:cNvPr id="15" name="Text 11"/>
          <p:cNvSpPr/>
          <p:nvPr/>
        </p:nvSpPr>
        <p:spPr>
          <a:xfrm>
            <a:off x="10397490" y="5315069"/>
            <a:ext cx="2904530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2250" spc="-46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Alətlərin Təşkili</a:t>
            </a:r>
            <a:endParaRPr lang="en-US" sz="2250" dirty="0"/>
          </a:p>
        </p:txBody>
      </p:sp>
      <p:sp>
        <p:nvSpPr>
          <p:cNvPr id="16" name="Text 12"/>
          <p:cNvSpPr/>
          <p:nvPr/>
        </p:nvSpPr>
        <p:spPr>
          <a:xfrm>
            <a:off x="10397490" y="5826323"/>
            <a:ext cx="3264218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spc="-39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Müxtəlif təsvirlər yaratmaq, xətlər çəkmək və rəngləmə üçün lazımlı vasitələr</a:t>
            </a:r>
            <a:endParaRPr lang="en-US" sz="19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2844" y="2679263"/>
            <a:ext cx="4928592" cy="287095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80693" y="969883"/>
            <a:ext cx="7582614" cy="13120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150"/>
              </a:lnSpc>
              <a:buNone/>
            </a:pPr>
            <a:r>
              <a:rPr lang="en-US" sz="4100" spc="-83" kern="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İntellektual İdarəetmə və İnterfeys</a:t>
            </a:r>
            <a:endParaRPr lang="en-US" sz="4100" dirty="0"/>
          </a:p>
        </p:txBody>
      </p:sp>
      <p:sp>
        <p:nvSpPr>
          <p:cNvPr id="5" name="Shape 1"/>
          <p:cNvSpPr/>
          <p:nvPr/>
        </p:nvSpPr>
        <p:spPr>
          <a:xfrm>
            <a:off x="780693" y="2616518"/>
            <a:ext cx="7582614" cy="1636990"/>
          </a:xfrm>
          <a:prstGeom prst="roundRect">
            <a:avLst>
              <a:gd name="adj" fmla="val 5723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6" name="Text 2"/>
          <p:cNvSpPr/>
          <p:nvPr/>
        </p:nvSpPr>
        <p:spPr>
          <a:xfrm>
            <a:off x="1011317" y="2847142"/>
            <a:ext cx="2624376" cy="328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2050" spc="-41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İntellektual İnterfeys</a:t>
            </a:r>
            <a:endParaRPr lang="en-US" sz="2050" dirty="0"/>
          </a:p>
        </p:txBody>
      </p:sp>
      <p:sp>
        <p:nvSpPr>
          <p:cNvPr id="7" name="Text 3"/>
          <p:cNvSpPr/>
          <p:nvPr/>
        </p:nvSpPr>
        <p:spPr>
          <a:xfrm>
            <a:off x="1011317" y="3308985"/>
            <a:ext cx="7121366" cy="7138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Qrafik elementlərin dinamik redaktəsi və təsvirlərin təkmilləşdirilməsi üçün rahat interfeys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780693" y="4476512"/>
            <a:ext cx="7582614" cy="1280041"/>
          </a:xfrm>
          <a:prstGeom prst="roundRect">
            <a:avLst>
              <a:gd name="adj" fmla="val 7319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9" name="Text 5"/>
          <p:cNvSpPr/>
          <p:nvPr/>
        </p:nvSpPr>
        <p:spPr>
          <a:xfrm>
            <a:off x="1011317" y="4707136"/>
            <a:ext cx="2624376" cy="328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2050" spc="-41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Əsas Əməliyyatlar</a:t>
            </a:r>
            <a:endParaRPr lang="en-US" sz="2050" dirty="0"/>
          </a:p>
        </p:txBody>
      </p:sp>
      <p:sp>
        <p:nvSpPr>
          <p:cNvPr id="10" name="Text 6"/>
          <p:cNvSpPr/>
          <p:nvPr/>
        </p:nvSpPr>
        <p:spPr>
          <a:xfrm>
            <a:off x="1011317" y="5168979"/>
            <a:ext cx="7121366" cy="356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Obyektlər üzərində miqyaslaşdırma, fırlatma, köçürmə və güzgü əks etdirilməsi</a:t>
            </a:r>
            <a:endParaRPr lang="en-US" sz="1750" dirty="0"/>
          </a:p>
        </p:txBody>
      </p:sp>
      <p:sp>
        <p:nvSpPr>
          <p:cNvPr id="11" name="Shape 7"/>
          <p:cNvSpPr/>
          <p:nvPr/>
        </p:nvSpPr>
        <p:spPr>
          <a:xfrm>
            <a:off x="780693" y="5979557"/>
            <a:ext cx="7582614" cy="1280041"/>
          </a:xfrm>
          <a:prstGeom prst="roundRect">
            <a:avLst>
              <a:gd name="adj" fmla="val 7319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12" name="Text 8"/>
          <p:cNvSpPr/>
          <p:nvPr/>
        </p:nvSpPr>
        <p:spPr>
          <a:xfrm>
            <a:off x="1011317" y="6210181"/>
            <a:ext cx="2624376" cy="328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2050" spc="-41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Primitivlər</a:t>
            </a:r>
            <a:endParaRPr lang="en-US" sz="2050" dirty="0"/>
          </a:p>
        </p:txBody>
      </p:sp>
      <p:sp>
        <p:nvSpPr>
          <p:cNvPr id="13" name="Text 9"/>
          <p:cNvSpPr/>
          <p:nvPr/>
        </p:nvSpPr>
        <p:spPr>
          <a:xfrm>
            <a:off x="1011317" y="6672024"/>
            <a:ext cx="7121366" cy="356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Vektor qrafikada qövs, çevrə, düzbucaqlı və düz xətlər kimi əsas komponentlər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68693" y="795933"/>
            <a:ext cx="10368677" cy="726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700"/>
              </a:lnSpc>
              <a:buNone/>
            </a:pPr>
            <a:r>
              <a:rPr lang="en-US" sz="4550" spc="-91" kern="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İnnovativ Funksiyalar və Yaradıcı İstifadə</a:t>
            </a:r>
            <a:endParaRPr lang="en-US" sz="45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68693" y="2015728"/>
            <a:ext cx="6161246" cy="380785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968693" y="6132195"/>
            <a:ext cx="2904530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2250" spc="-46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Yeni Xüsusiyyətlər</a:t>
            </a:r>
            <a:endParaRPr lang="en-US" sz="2250" dirty="0"/>
          </a:p>
        </p:txBody>
      </p:sp>
      <p:sp>
        <p:nvSpPr>
          <p:cNvPr id="5" name="Text 2"/>
          <p:cNvSpPr/>
          <p:nvPr/>
        </p:nvSpPr>
        <p:spPr>
          <a:xfrm>
            <a:off x="968693" y="6643449"/>
            <a:ext cx="6161246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spc="-39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AI əsaslı təsvir təkmilləşdirmə və avtomatlaşdırılmış rəngləmə funksiyaları</a:t>
            </a:r>
            <a:endParaRPr lang="en-US" sz="19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0223" y="2015728"/>
            <a:ext cx="6161365" cy="380797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500223" y="6132314"/>
            <a:ext cx="2904530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2250" spc="-46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CorelDRAW 2024</a:t>
            </a:r>
            <a:endParaRPr lang="en-US" sz="2250" dirty="0"/>
          </a:p>
        </p:txBody>
      </p:sp>
      <p:sp>
        <p:nvSpPr>
          <p:cNvPr id="8" name="Text 4"/>
          <p:cNvSpPr/>
          <p:nvPr/>
        </p:nvSpPr>
        <p:spPr>
          <a:xfrm>
            <a:off x="7500223" y="6643568"/>
            <a:ext cx="6161365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spc="-39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Rəng harmoniyası alətləri, avtomatik obyekt aşkarlama və tək toxunuşla düzəlişlər</a:t>
            </a:r>
            <a:endParaRPr lang="en-US" sz="19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610" y="2745343"/>
            <a:ext cx="4869180" cy="273891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350437" y="1219914"/>
            <a:ext cx="6996708" cy="726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700"/>
              </a:lnSpc>
              <a:buNone/>
            </a:pPr>
            <a:r>
              <a:rPr lang="en-US" sz="4550" spc="-91" kern="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Sadə Fiqurların Yaradılması</a:t>
            </a:r>
            <a:endParaRPr lang="en-US" sz="4550" dirty="0"/>
          </a:p>
        </p:txBody>
      </p:sp>
      <p:sp>
        <p:nvSpPr>
          <p:cNvPr id="5" name="Shape 1"/>
          <p:cNvSpPr/>
          <p:nvPr/>
        </p:nvSpPr>
        <p:spPr>
          <a:xfrm>
            <a:off x="6705481" y="2316242"/>
            <a:ext cx="30480" cy="4693444"/>
          </a:xfrm>
          <a:prstGeom prst="roundRect">
            <a:avLst>
              <a:gd name="adj" fmla="val 340200"/>
            </a:avLst>
          </a:prstGeom>
          <a:solidFill>
            <a:srgbClr val="D6BADD"/>
          </a:solidFill>
          <a:ln/>
        </p:spPr>
      </p:sp>
      <p:sp>
        <p:nvSpPr>
          <p:cNvPr id="6" name="Shape 2"/>
          <p:cNvSpPr/>
          <p:nvPr/>
        </p:nvSpPr>
        <p:spPr>
          <a:xfrm>
            <a:off x="6967954" y="2856309"/>
            <a:ext cx="864037" cy="30480"/>
          </a:xfrm>
          <a:prstGeom prst="roundRect">
            <a:avLst>
              <a:gd name="adj" fmla="val 340200"/>
            </a:avLst>
          </a:prstGeom>
          <a:solidFill>
            <a:srgbClr val="D6BADD"/>
          </a:solidFill>
          <a:ln/>
        </p:spPr>
      </p:sp>
      <p:sp>
        <p:nvSpPr>
          <p:cNvPr id="7" name="Shape 3"/>
          <p:cNvSpPr/>
          <p:nvPr/>
        </p:nvSpPr>
        <p:spPr>
          <a:xfrm>
            <a:off x="6443008" y="2593896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F0D4F7"/>
          </a:solidFill>
          <a:ln w="15240">
            <a:solidFill>
              <a:srgbClr val="D6BADD"/>
            </a:solidFill>
            <a:prstDash val="solid"/>
          </a:ln>
        </p:spPr>
      </p:sp>
      <p:sp>
        <p:nvSpPr>
          <p:cNvPr id="8" name="Text 4"/>
          <p:cNvSpPr/>
          <p:nvPr/>
        </p:nvSpPr>
        <p:spPr>
          <a:xfrm>
            <a:off x="6633508" y="2697361"/>
            <a:ext cx="174308" cy="3484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2700" spc="-55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1</a:t>
            </a:r>
            <a:endParaRPr lang="en-US" sz="2700" dirty="0"/>
          </a:p>
        </p:txBody>
      </p:sp>
      <p:sp>
        <p:nvSpPr>
          <p:cNvPr id="9" name="Text 5"/>
          <p:cNvSpPr/>
          <p:nvPr/>
        </p:nvSpPr>
        <p:spPr>
          <a:xfrm>
            <a:off x="8078510" y="2563058"/>
            <a:ext cx="2904530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2250" spc="-46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Freehand Alət</a:t>
            </a:r>
            <a:endParaRPr lang="en-US" sz="2250" dirty="0"/>
          </a:p>
        </p:txBody>
      </p:sp>
      <p:sp>
        <p:nvSpPr>
          <p:cNvPr id="10" name="Text 6"/>
          <p:cNvSpPr/>
          <p:nvPr/>
        </p:nvSpPr>
        <p:spPr>
          <a:xfrm>
            <a:off x="8078510" y="3074313"/>
            <a:ext cx="56878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spc="-39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Əyri və düz xətlər yaratmaq</a:t>
            </a:r>
            <a:endParaRPr lang="en-US" sz="1900" dirty="0"/>
          </a:p>
        </p:txBody>
      </p:sp>
      <p:sp>
        <p:nvSpPr>
          <p:cNvPr id="11" name="Shape 7"/>
          <p:cNvSpPr/>
          <p:nvPr/>
        </p:nvSpPr>
        <p:spPr>
          <a:xfrm>
            <a:off x="6967954" y="4503063"/>
            <a:ext cx="864037" cy="30480"/>
          </a:xfrm>
          <a:prstGeom prst="roundRect">
            <a:avLst>
              <a:gd name="adj" fmla="val 340200"/>
            </a:avLst>
          </a:prstGeom>
          <a:solidFill>
            <a:srgbClr val="D6BADD"/>
          </a:solidFill>
          <a:ln/>
        </p:spPr>
      </p:sp>
      <p:sp>
        <p:nvSpPr>
          <p:cNvPr id="12" name="Shape 8"/>
          <p:cNvSpPr/>
          <p:nvPr/>
        </p:nvSpPr>
        <p:spPr>
          <a:xfrm>
            <a:off x="6443008" y="4240649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F0D4F7"/>
          </a:solidFill>
          <a:ln w="15240">
            <a:solidFill>
              <a:srgbClr val="D6BADD"/>
            </a:solidFill>
            <a:prstDash val="solid"/>
          </a:ln>
        </p:spPr>
      </p:sp>
      <p:sp>
        <p:nvSpPr>
          <p:cNvPr id="13" name="Text 9"/>
          <p:cNvSpPr/>
          <p:nvPr/>
        </p:nvSpPr>
        <p:spPr>
          <a:xfrm>
            <a:off x="6633508" y="4344114"/>
            <a:ext cx="174308" cy="3484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2700" spc="-55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2</a:t>
            </a:r>
            <a:endParaRPr lang="en-US" sz="2700" dirty="0"/>
          </a:p>
        </p:txBody>
      </p:sp>
      <p:sp>
        <p:nvSpPr>
          <p:cNvPr id="14" name="Text 10"/>
          <p:cNvSpPr/>
          <p:nvPr/>
        </p:nvSpPr>
        <p:spPr>
          <a:xfrm>
            <a:off x="8078510" y="4209812"/>
            <a:ext cx="3507938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2250" spc="-46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Rectangle və Ellipse Alətləri</a:t>
            </a:r>
            <a:endParaRPr lang="en-US" sz="2250" dirty="0"/>
          </a:p>
        </p:txBody>
      </p:sp>
      <p:sp>
        <p:nvSpPr>
          <p:cNvPr id="15" name="Text 11"/>
          <p:cNvSpPr/>
          <p:nvPr/>
        </p:nvSpPr>
        <p:spPr>
          <a:xfrm>
            <a:off x="8078510" y="4721066"/>
            <a:ext cx="56878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spc="-39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Sadə düzbucaqlılar və çevrələr yaratmaq</a:t>
            </a:r>
            <a:endParaRPr lang="en-US" sz="1900" dirty="0"/>
          </a:p>
        </p:txBody>
      </p:sp>
      <p:sp>
        <p:nvSpPr>
          <p:cNvPr id="16" name="Shape 12"/>
          <p:cNvSpPr/>
          <p:nvPr/>
        </p:nvSpPr>
        <p:spPr>
          <a:xfrm>
            <a:off x="6967954" y="6149816"/>
            <a:ext cx="864037" cy="30480"/>
          </a:xfrm>
          <a:prstGeom prst="roundRect">
            <a:avLst>
              <a:gd name="adj" fmla="val 340200"/>
            </a:avLst>
          </a:prstGeom>
          <a:solidFill>
            <a:srgbClr val="D6BADD"/>
          </a:solidFill>
          <a:ln/>
        </p:spPr>
      </p:sp>
      <p:sp>
        <p:nvSpPr>
          <p:cNvPr id="17" name="Shape 13"/>
          <p:cNvSpPr/>
          <p:nvPr/>
        </p:nvSpPr>
        <p:spPr>
          <a:xfrm>
            <a:off x="6443008" y="5887403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F0D4F7"/>
          </a:solidFill>
          <a:ln w="15240">
            <a:solidFill>
              <a:srgbClr val="D6BADD"/>
            </a:solidFill>
            <a:prstDash val="solid"/>
          </a:ln>
        </p:spPr>
      </p:sp>
      <p:sp>
        <p:nvSpPr>
          <p:cNvPr id="18" name="Text 14"/>
          <p:cNvSpPr/>
          <p:nvPr/>
        </p:nvSpPr>
        <p:spPr>
          <a:xfrm>
            <a:off x="6633508" y="5990868"/>
            <a:ext cx="174308" cy="3484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2700" spc="-55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3</a:t>
            </a:r>
            <a:endParaRPr lang="en-US" sz="2700" dirty="0"/>
          </a:p>
        </p:txBody>
      </p:sp>
      <p:sp>
        <p:nvSpPr>
          <p:cNvPr id="19" name="Text 15"/>
          <p:cNvSpPr/>
          <p:nvPr/>
        </p:nvSpPr>
        <p:spPr>
          <a:xfrm>
            <a:off x="8078510" y="5856565"/>
            <a:ext cx="2904530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2250" spc="-46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Bezier Əyri Aləti</a:t>
            </a:r>
            <a:endParaRPr lang="en-US" sz="2250" dirty="0"/>
          </a:p>
        </p:txBody>
      </p:sp>
      <p:sp>
        <p:nvSpPr>
          <p:cNvPr id="20" name="Text 16"/>
          <p:cNvSpPr/>
          <p:nvPr/>
        </p:nvSpPr>
        <p:spPr>
          <a:xfrm>
            <a:off x="8078510" y="6367820"/>
            <a:ext cx="56878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spc="-39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Mürəkkəb əyri xətlər yaratmaq</a:t>
            </a:r>
            <a:endParaRPr lang="en-US" sz="19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534" y="2467689"/>
            <a:ext cx="4941332" cy="3294221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249710" y="630793"/>
            <a:ext cx="6744891" cy="6413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050"/>
              </a:lnSpc>
              <a:buNone/>
            </a:pPr>
            <a:r>
              <a:rPr lang="en-US" sz="4000" spc="-81" kern="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Çoxbucaqlı və Xüsusi Effektlər</a:t>
            </a:r>
            <a:endParaRPr lang="en-US" sz="4000" dirty="0"/>
          </a:p>
        </p:txBody>
      </p:sp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9710" y="1599248"/>
            <a:ext cx="545187" cy="545187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6249710" y="2362438"/>
            <a:ext cx="2565797" cy="320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spc="-40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Çoxbucaqlı Alət</a:t>
            </a:r>
            <a:endParaRPr lang="en-US" sz="2000" dirty="0"/>
          </a:p>
        </p:txBody>
      </p:sp>
      <p:sp>
        <p:nvSpPr>
          <p:cNvPr id="7" name="Text 2"/>
          <p:cNvSpPr/>
          <p:nvPr/>
        </p:nvSpPr>
        <p:spPr>
          <a:xfrm>
            <a:off x="6249710" y="2813923"/>
            <a:ext cx="7617381" cy="3489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spc="-34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Ulduz və çoxbucaqlı fiqurlar yaratmaq</a:t>
            </a:r>
            <a:endParaRPr lang="en-US" sz="1700" dirty="0"/>
          </a:p>
        </p:txBody>
      </p:sp>
      <p:pic>
        <p:nvPicPr>
          <p:cNvPr id="8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9710" y="3817144"/>
            <a:ext cx="545187" cy="545187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6249710" y="4580334"/>
            <a:ext cx="2565797" cy="320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spc="-40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Extrude Effekti</a:t>
            </a:r>
            <a:endParaRPr lang="en-US" sz="2000" dirty="0"/>
          </a:p>
        </p:txBody>
      </p:sp>
      <p:sp>
        <p:nvSpPr>
          <p:cNvPr id="10" name="Text 4"/>
          <p:cNvSpPr/>
          <p:nvPr/>
        </p:nvSpPr>
        <p:spPr>
          <a:xfrm>
            <a:off x="6249710" y="5031819"/>
            <a:ext cx="7617381" cy="3489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spc="-34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Obyektlərə həcmli görünüş vermək</a:t>
            </a:r>
            <a:endParaRPr lang="en-US" sz="1700" dirty="0"/>
          </a:p>
        </p:txBody>
      </p:sp>
      <p:pic>
        <p:nvPicPr>
          <p:cNvPr id="11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9710" y="6035040"/>
            <a:ext cx="545187" cy="545187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6249710" y="6798231"/>
            <a:ext cx="2565797" cy="320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spc="-40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Envelope Effekti</a:t>
            </a:r>
            <a:endParaRPr lang="en-US" sz="2000" dirty="0"/>
          </a:p>
        </p:txBody>
      </p:sp>
      <p:sp>
        <p:nvSpPr>
          <p:cNvPr id="13" name="Text 6"/>
          <p:cNvSpPr/>
          <p:nvPr/>
        </p:nvSpPr>
        <p:spPr>
          <a:xfrm>
            <a:off x="6249710" y="7249716"/>
            <a:ext cx="7617381" cy="3489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spc="-34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Obyektləri müəyyən örtüyün daxilində yerləşdirmək</a:t>
            </a:r>
            <a:endParaRPr lang="en-US" sz="17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610" y="2100143"/>
            <a:ext cx="4869061" cy="402919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350437" y="1254681"/>
            <a:ext cx="7415927" cy="14520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700"/>
              </a:lnSpc>
              <a:buNone/>
            </a:pPr>
            <a:r>
              <a:rPr lang="en-US" sz="4550" spc="-91" kern="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Başlanğıc İstifadəçilər üçün İpuçları</a:t>
            </a:r>
            <a:endParaRPr lang="en-US" sz="4550" dirty="0"/>
          </a:p>
        </p:txBody>
      </p:sp>
      <p:sp>
        <p:nvSpPr>
          <p:cNvPr id="5" name="Shape 1"/>
          <p:cNvSpPr/>
          <p:nvPr/>
        </p:nvSpPr>
        <p:spPr>
          <a:xfrm>
            <a:off x="6350437" y="3077051"/>
            <a:ext cx="7415927" cy="1825466"/>
          </a:xfrm>
          <a:prstGeom prst="roundRect">
            <a:avLst>
              <a:gd name="adj" fmla="val 5680"/>
            </a:avLst>
          </a:prstGeom>
          <a:solidFill>
            <a:srgbClr val="F0D4F7"/>
          </a:solidFill>
          <a:ln w="15240">
            <a:solidFill>
              <a:srgbClr val="D6BADD"/>
            </a:solidFill>
            <a:prstDash val="solid"/>
          </a:ln>
        </p:spPr>
      </p:sp>
      <p:sp>
        <p:nvSpPr>
          <p:cNvPr id="6" name="Text 2"/>
          <p:cNvSpPr/>
          <p:nvPr/>
        </p:nvSpPr>
        <p:spPr>
          <a:xfrm>
            <a:off x="6612493" y="3339108"/>
            <a:ext cx="2904530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2250" spc="-46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Sadə Təsvirlər</a:t>
            </a:r>
            <a:endParaRPr lang="en-US" sz="2250" dirty="0"/>
          </a:p>
        </p:txBody>
      </p:sp>
      <p:sp>
        <p:nvSpPr>
          <p:cNvPr id="7" name="Text 3"/>
          <p:cNvSpPr/>
          <p:nvPr/>
        </p:nvSpPr>
        <p:spPr>
          <a:xfrm>
            <a:off x="6612493" y="3850362"/>
            <a:ext cx="689181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spc="-39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Başlanğıc səviyyəsində istifadəçilər tez bir zamanda sadə təsvirlər yarada və redaktə edə bilərlər.</a:t>
            </a:r>
            <a:endParaRPr lang="en-US" sz="1900" dirty="0"/>
          </a:p>
        </p:txBody>
      </p:sp>
      <p:sp>
        <p:nvSpPr>
          <p:cNvPr id="8" name="Shape 4"/>
          <p:cNvSpPr/>
          <p:nvPr/>
        </p:nvSpPr>
        <p:spPr>
          <a:xfrm>
            <a:off x="6350437" y="5149334"/>
            <a:ext cx="7415927" cy="1825466"/>
          </a:xfrm>
          <a:prstGeom prst="roundRect">
            <a:avLst>
              <a:gd name="adj" fmla="val 5680"/>
            </a:avLst>
          </a:prstGeom>
          <a:solidFill>
            <a:srgbClr val="F0D4F7"/>
          </a:solidFill>
          <a:ln w="15240">
            <a:solidFill>
              <a:srgbClr val="D6BADD"/>
            </a:solidFill>
            <a:prstDash val="solid"/>
          </a:ln>
        </p:spPr>
      </p:sp>
      <p:sp>
        <p:nvSpPr>
          <p:cNvPr id="9" name="Text 5"/>
          <p:cNvSpPr/>
          <p:nvPr/>
        </p:nvSpPr>
        <p:spPr>
          <a:xfrm>
            <a:off x="6612493" y="5411391"/>
            <a:ext cx="2904530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2250" spc="-46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Peşəkar İstifadə</a:t>
            </a:r>
            <a:endParaRPr lang="en-US" sz="2250" dirty="0"/>
          </a:p>
        </p:txBody>
      </p:sp>
      <p:sp>
        <p:nvSpPr>
          <p:cNvPr id="10" name="Text 6"/>
          <p:cNvSpPr/>
          <p:nvPr/>
        </p:nvSpPr>
        <p:spPr>
          <a:xfrm>
            <a:off x="6612493" y="5922645"/>
            <a:ext cx="689181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spc="-39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Peşəkar dizaynerlər, illüstratorlar, reklam rəssamları və digər qrafika sahibləri üçün geniş imkanlar təklif edir.</a:t>
            </a:r>
            <a:endParaRPr lang="en-US" sz="19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199" y="280273"/>
            <a:ext cx="4206002" cy="766905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271379" y="796528"/>
            <a:ext cx="7574042" cy="13192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150"/>
              </a:lnSpc>
              <a:buNone/>
            </a:pPr>
            <a:r>
              <a:rPr lang="en-US" sz="4150" spc="-83" kern="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CorelDRAW-ın Tarixi və Əsas Məqsədi</a:t>
            </a:r>
            <a:endParaRPr lang="en-US" sz="4150" dirty="0"/>
          </a:p>
        </p:txBody>
      </p:sp>
      <p:sp>
        <p:nvSpPr>
          <p:cNvPr id="5" name="Shape 1"/>
          <p:cNvSpPr/>
          <p:nvPr/>
        </p:nvSpPr>
        <p:spPr>
          <a:xfrm>
            <a:off x="6592491" y="2452092"/>
            <a:ext cx="30480" cy="4980861"/>
          </a:xfrm>
          <a:prstGeom prst="roundRect">
            <a:avLst>
              <a:gd name="adj" fmla="val 309060"/>
            </a:avLst>
          </a:prstGeom>
          <a:solidFill>
            <a:srgbClr val="D6BADD"/>
          </a:solidFill>
          <a:ln/>
        </p:spPr>
      </p:sp>
      <p:sp>
        <p:nvSpPr>
          <p:cNvPr id="6" name="Shape 2"/>
          <p:cNvSpPr/>
          <p:nvPr/>
        </p:nvSpPr>
        <p:spPr>
          <a:xfrm>
            <a:off x="6829544" y="2941439"/>
            <a:ext cx="784979" cy="30480"/>
          </a:xfrm>
          <a:prstGeom prst="roundRect">
            <a:avLst>
              <a:gd name="adj" fmla="val 309060"/>
            </a:avLst>
          </a:prstGeom>
          <a:solidFill>
            <a:srgbClr val="D6BADD"/>
          </a:solidFill>
          <a:ln/>
        </p:spPr>
      </p:sp>
      <p:sp>
        <p:nvSpPr>
          <p:cNvPr id="7" name="Shape 3"/>
          <p:cNvSpPr/>
          <p:nvPr/>
        </p:nvSpPr>
        <p:spPr>
          <a:xfrm>
            <a:off x="6355437" y="2704386"/>
            <a:ext cx="504587" cy="504587"/>
          </a:xfrm>
          <a:prstGeom prst="roundRect">
            <a:avLst>
              <a:gd name="adj" fmla="val 18669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8" name="Text 4"/>
          <p:cNvSpPr/>
          <p:nvPr/>
        </p:nvSpPr>
        <p:spPr>
          <a:xfrm>
            <a:off x="6528554" y="2798326"/>
            <a:ext cx="158353" cy="3165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2450" spc="-50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1</a:t>
            </a:r>
            <a:endParaRPr lang="en-US" sz="2450" dirty="0"/>
          </a:p>
        </p:txBody>
      </p:sp>
      <p:sp>
        <p:nvSpPr>
          <p:cNvPr id="9" name="Text 5"/>
          <p:cNvSpPr/>
          <p:nvPr/>
        </p:nvSpPr>
        <p:spPr>
          <a:xfrm>
            <a:off x="7841218" y="2676287"/>
            <a:ext cx="2638663" cy="3298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spc="-42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İlk Versiya</a:t>
            </a:r>
            <a:endParaRPr lang="en-US" sz="2050" dirty="0"/>
          </a:p>
        </p:txBody>
      </p:sp>
      <p:sp>
        <p:nvSpPr>
          <p:cNvPr id="10" name="Text 6"/>
          <p:cNvSpPr/>
          <p:nvPr/>
        </p:nvSpPr>
        <p:spPr>
          <a:xfrm>
            <a:off x="7841218" y="3140631"/>
            <a:ext cx="6004203" cy="3588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CorelDRAW-ın ilk versiyası 1989-cu ildə təqdim olunmuşdur.</a:t>
            </a:r>
            <a:endParaRPr lang="en-US" sz="1750" dirty="0"/>
          </a:p>
        </p:txBody>
      </p:sp>
      <p:sp>
        <p:nvSpPr>
          <p:cNvPr id="11" name="Shape 7"/>
          <p:cNvSpPr/>
          <p:nvPr/>
        </p:nvSpPr>
        <p:spPr>
          <a:xfrm>
            <a:off x="6829544" y="4437221"/>
            <a:ext cx="784979" cy="30480"/>
          </a:xfrm>
          <a:prstGeom prst="roundRect">
            <a:avLst>
              <a:gd name="adj" fmla="val 309060"/>
            </a:avLst>
          </a:prstGeom>
          <a:solidFill>
            <a:srgbClr val="D6BADD"/>
          </a:solidFill>
          <a:ln/>
        </p:spPr>
      </p:sp>
      <p:sp>
        <p:nvSpPr>
          <p:cNvPr id="12" name="Shape 8"/>
          <p:cNvSpPr/>
          <p:nvPr/>
        </p:nvSpPr>
        <p:spPr>
          <a:xfrm>
            <a:off x="6355437" y="4200168"/>
            <a:ext cx="504587" cy="504587"/>
          </a:xfrm>
          <a:prstGeom prst="roundRect">
            <a:avLst>
              <a:gd name="adj" fmla="val 18669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13" name="Text 9"/>
          <p:cNvSpPr/>
          <p:nvPr/>
        </p:nvSpPr>
        <p:spPr>
          <a:xfrm>
            <a:off x="6528554" y="4294108"/>
            <a:ext cx="158353" cy="3165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2450" spc="-50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2</a:t>
            </a:r>
            <a:endParaRPr lang="en-US" sz="2450" dirty="0"/>
          </a:p>
        </p:txBody>
      </p:sp>
      <p:sp>
        <p:nvSpPr>
          <p:cNvPr id="14" name="Text 10"/>
          <p:cNvSpPr/>
          <p:nvPr/>
        </p:nvSpPr>
        <p:spPr>
          <a:xfrm>
            <a:off x="7841218" y="4172069"/>
            <a:ext cx="2638663" cy="3298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spc="-42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Vektor Qrafikası</a:t>
            </a:r>
            <a:endParaRPr lang="en-US" sz="2050" dirty="0"/>
          </a:p>
        </p:txBody>
      </p:sp>
      <p:sp>
        <p:nvSpPr>
          <p:cNvPr id="15" name="Text 11"/>
          <p:cNvSpPr/>
          <p:nvPr/>
        </p:nvSpPr>
        <p:spPr>
          <a:xfrm>
            <a:off x="7841218" y="4636413"/>
            <a:ext cx="6004203" cy="7177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CorelDRAW vektor qrafikası ilə işləyir, bu da təsvirlərin ölçü dəyişdirilməsinə baxmayaraq keyfiyyətini itirməməsinə imkan verir.</a:t>
            </a:r>
            <a:endParaRPr lang="en-US" sz="1750" dirty="0"/>
          </a:p>
        </p:txBody>
      </p:sp>
      <p:sp>
        <p:nvSpPr>
          <p:cNvPr id="16" name="Shape 12"/>
          <p:cNvSpPr/>
          <p:nvPr/>
        </p:nvSpPr>
        <p:spPr>
          <a:xfrm>
            <a:off x="6829544" y="6291858"/>
            <a:ext cx="784979" cy="30480"/>
          </a:xfrm>
          <a:prstGeom prst="roundRect">
            <a:avLst>
              <a:gd name="adj" fmla="val 309060"/>
            </a:avLst>
          </a:prstGeom>
          <a:solidFill>
            <a:srgbClr val="D6BADD"/>
          </a:solidFill>
          <a:ln/>
        </p:spPr>
      </p:sp>
      <p:sp>
        <p:nvSpPr>
          <p:cNvPr id="17" name="Shape 13"/>
          <p:cNvSpPr/>
          <p:nvPr/>
        </p:nvSpPr>
        <p:spPr>
          <a:xfrm>
            <a:off x="6355437" y="6054804"/>
            <a:ext cx="504587" cy="504587"/>
          </a:xfrm>
          <a:prstGeom prst="roundRect">
            <a:avLst>
              <a:gd name="adj" fmla="val 18669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18" name="Text 14"/>
          <p:cNvSpPr/>
          <p:nvPr/>
        </p:nvSpPr>
        <p:spPr>
          <a:xfrm>
            <a:off x="6528554" y="6148745"/>
            <a:ext cx="158353" cy="3165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2450" spc="-50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3</a:t>
            </a:r>
            <a:endParaRPr lang="en-US" sz="2450" dirty="0"/>
          </a:p>
        </p:txBody>
      </p:sp>
      <p:sp>
        <p:nvSpPr>
          <p:cNvPr id="19" name="Text 15"/>
          <p:cNvSpPr/>
          <p:nvPr/>
        </p:nvSpPr>
        <p:spPr>
          <a:xfrm>
            <a:off x="7841218" y="6026706"/>
            <a:ext cx="2638663" cy="3298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spc="-42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Əsas Məqsəd</a:t>
            </a:r>
            <a:endParaRPr lang="en-US" sz="2050" dirty="0"/>
          </a:p>
        </p:txBody>
      </p:sp>
      <p:sp>
        <p:nvSpPr>
          <p:cNvPr id="20" name="Text 16"/>
          <p:cNvSpPr/>
          <p:nvPr/>
        </p:nvSpPr>
        <p:spPr>
          <a:xfrm>
            <a:off x="7841218" y="6491049"/>
            <a:ext cx="6004203" cy="7177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CorelDRAW Kanadada yaradılmış və qrafik dizayn üçün çox istifadə olunan proqramdır.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2024-10-17T07:33:17Z</dcterms:created>
  <dcterms:modified xsi:type="dcterms:W3CDTF">2024-10-17T07:33:17Z</dcterms:modified>
</cp:coreProperties>
</file>